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6"/>
  </p:notesMasterIdLst>
  <p:sldIdLst>
    <p:sldId id="256" r:id="rId4"/>
    <p:sldId id="1485" r:id="rId5"/>
    <p:sldId id="1511" r:id="rId6"/>
    <p:sldId id="314" r:id="rId7"/>
    <p:sldId id="1481" r:id="rId8"/>
    <p:sldId id="310" r:id="rId9"/>
    <p:sldId id="1483" r:id="rId10"/>
    <p:sldId id="1504" r:id="rId11"/>
    <p:sldId id="1482" r:id="rId12"/>
    <p:sldId id="1515" r:id="rId13"/>
    <p:sldId id="1514" r:id="rId14"/>
    <p:sldId id="311" r:id="rId15"/>
    <p:sldId id="1484" r:id="rId16"/>
    <p:sldId id="1513" r:id="rId17"/>
    <p:sldId id="1479" r:id="rId18"/>
    <p:sldId id="1510" r:id="rId19"/>
    <p:sldId id="286" r:id="rId20"/>
    <p:sldId id="1516" r:id="rId21"/>
    <p:sldId id="1487" r:id="rId22"/>
    <p:sldId id="1489" r:id="rId23"/>
    <p:sldId id="1486" r:id="rId24"/>
    <p:sldId id="1500" r:id="rId25"/>
    <p:sldId id="1491" r:id="rId26"/>
    <p:sldId id="1493" r:id="rId27"/>
    <p:sldId id="1492" r:id="rId28"/>
    <p:sldId id="1490" r:id="rId29"/>
    <p:sldId id="1498" r:id="rId30"/>
    <p:sldId id="1494" r:id="rId31"/>
    <p:sldId id="1499" r:id="rId32"/>
    <p:sldId id="1509" r:id="rId33"/>
    <p:sldId id="1508" r:id="rId34"/>
    <p:sldId id="1488" r:id="rId3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e516" initials="c" lastIdx="1" clrIdx="0">
    <p:extLst>
      <p:ext uri="{19B8F6BF-5375-455C-9EA6-DF929625EA0E}">
        <p15:presenceInfo xmlns:p15="http://schemas.microsoft.com/office/powerpoint/2012/main" userId="coe516" providerId="None"/>
      </p:ext>
    </p:extLst>
  </p:cmAuthor>
  <p:cmAuthor id="2" name="김 경수" initials="김경" lastIdx="1" clrIdx="1">
    <p:extLst>
      <p:ext uri="{19B8F6BF-5375-455C-9EA6-DF929625EA0E}">
        <p15:presenceInfo xmlns:p15="http://schemas.microsoft.com/office/powerpoint/2012/main" userId="59e8e72c1c913a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660"/>
    <a:srgbClr val="87ADDB"/>
    <a:srgbClr val="FEA9AB"/>
    <a:srgbClr val="EB5DFE"/>
    <a:srgbClr val="404040"/>
    <a:srgbClr val="4D4D4D"/>
    <a:srgbClr val="455E79"/>
    <a:srgbClr val="FFFFFF"/>
    <a:srgbClr val="555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6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FD690-36DF-45B8-95E3-A8EA8B37E76C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D9473-39C2-4C55-BEC2-DEA442FBFA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0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Bring to Front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Sent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6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55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1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9" r:id="rId2"/>
    <p:sldLayoutId id="2147483750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11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11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ACD89A-4487-4E54-B4AD-36AEAA6B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1307" y="1580633"/>
            <a:ext cx="6190692" cy="361700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968871-620F-44DA-8EB9-349A59FD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" y="1954635"/>
            <a:ext cx="4540309" cy="29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9DB34EB2-AB6C-4ABB-88D5-169E924CEFBB}"/>
              </a:ext>
            </a:extLst>
          </p:cNvPr>
          <p:cNvSpPr txBox="1"/>
          <p:nvPr/>
        </p:nvSpPr>
        <p:spPr>
          <a:xfrm>
            <a:off x="6090175" y="2855686"/>
            <a:ext cx="3026392" cy="951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7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안무 분석을 통한 </a:t>
            </a:r>
            <a:endParaRPr lang="en-US" altLang="ko-KR" sz="27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7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음악 검색 앱</a:t>
            </a:r>
            <a:endParaRPr lang="en-US" altLang="ko-KR" sz="27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FEB24D-BF1B-47F5-BDB9-4F33F36573A8}"/>
              </a:ext>
            </a:extLst>
          </p:cNvPr>
          <p:cNvSpPr txBox="1"/>
          <p:nvPr/>
        </p:nvSpPr>
        <p:spPr>
          <a:xfrm>
            <a:off x="6090574" y="4436319"/>
            <a:ext cx="4977578" cy="84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00"/>
                </a:solidFill>
              </a:rPr>
              <a:t>Team: SKU-CE16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</a:rPr>
              <a:t>김경수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김도현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</a:rPr>
              <a:t>배제현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</a:rPr>
              <a:t>김민우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</a:rPr>
              <a:t>박관희</a:t>
            </a:r>
            <a:endParaRPr lang="en-US" altLang="ko-KR" sz="2000" dirty="0">
              <a:solidFill>
                <a:srgbClr val="000000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43A6219-BE7C-4A52-99F7-CF732E9B77E4}"/>
              </a:ext>
            </a:extLst>
          </p:cNvPr>
          <p:cNvSpPr txBox="1"/>
          <p:nvPr/>
        </p:nvSpPr>
        <p:spPr>
          <a:xfrm>
            <a:off x="6090176" y="1491134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solidFill>
                  <a:srgbClr val="FEA9AB"/>
                </a:solidFill>
                <a:latin typeface="+mj-lt"/>
                <a:ea typeface="+mj-ea"/>
                <a:cs typeface="+mj-cs"/>
              </a:rPr>
              <a:t>S.O.M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dirty="0">
                <a:solidFill>
                  <a:srgbClr val="FEA9AB"/>
                </a:solidFill>
                <a:latin typeface="+mj-lt"/>
                <a:ea typeface="+mj-ea"/>
                <a:cs typeface="+mj-cs"/>
              </a:rPr>
              <a:t>(Search Of Music)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9006" y="310012"/>
            <a:ext cx="9434870" cy="724247"/>
          </a:xfrm>
        </p:spPr>
        <p:txBody>
          <a:bodyPr>
            <a:noAutofit/>
          </a:bodyPr>
          <a:lstStyle/>
          <a:p>
            <a:r>
              <a:rPr lang="ko-KR" altLang="en-US" sz="5000" dirty="0"/>
              <a:t>테스트 영상 변환</a:t>
            </a:r>
            <a:endParaRPr lang="en-US" altLang="ko-KR" sz="50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B6A335D-2075-42A9-A77A-AAC4ACA7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5" y="2156357"/>
            <a:ext cx="30384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D257AD3-EA0B-4821-B0B9-32AD67DB0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06" y="2532748"/>
            <a:ext cx="28003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471D8-3D21-449C-A94F-87BB379E56F1}"/>
              </a:ext>
            </a:extLst>
          </p:cNvPr>
          <p:cNvSpPr txBox="1"/>
          <p:nvPr/>
        </p:nvSpPr>
        <p:spPr>
          <a:xfrm>
            <a:off x="2938498" y="179011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D4CD1-DEAC-4720-A7BC-5922740A1FEC}"/>
              </a:ext>
            </a:extLst>
          </p:cNvPr>
          <p:cNvSpPr txBox="1"/>
          <p:nvPr/>
        </p:nvSpPr>
        <p:spPr>
          <a:xfrm>
            <a:off x="6837254" y="179011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관절 연결 이미지</a:t>
            </a:r>
          </a:p>
        </p:txBody>
      </p:sp>
    </p:spTree>
    <p:extLst>
      <p:ext uri="{BB962C8B-B14F-4D97-AF65-F5344CB8AC3E}">
        <p14:creationId xmlns:p14="http://schemas.microsoft.com/office/powerpoint/2010/main" val="228034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5" y="339509"/>
            <a:ext cx="9434870" cy="724247"/>
          </a:xfrm>
        </p:spPr>
        <p:txBody>
          <a:bodyPr>
            <a:normAutofit/>
          </a:bodyPr>
          <a:lstStyle/>
          <a:p>
            <a:r>
              <a:rPr lang="ko-KR" altLang="en-US" sz="4200" dirty="0"/>
              <a:t>테스트 결과</a:t>
            </a:r>
            <a:endParaRPr lang="en-US" altLang="ko-KR" sz="4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579199-E323-4158-9243-A0804086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30" y="2722621"/>
            <a:ext cx="383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FA5634-8AA0-4DF8-8144-B9AF27FB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8" y="2546452"/>
            <a:ext cx="384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B35440D-E272-4314-BB31-1E3887F8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7" y="1456597"/>
            <a:ext cx="653236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9FCEA11-5975-4617-B9DD-077EC53FD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 bwMode="auto">
          <a:xfrm>
            <a:off x="4784064" y="2372977"/>
            <a:ext cx="2543419" cy="30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EC4FFB-6CB2-4692-8792-6A37E6E0A5F4}"/>
              </a:ext>
            </a:extLst>
          </p:cNvPr>
          <p:cNvSpPr/>
          <p:nvPr/>
        </p:nvSpPr>
        <p:spPr>
          <a:xfrm>
            <a:off x="5727385" y="1854629"/>
            <a:ext cx="1277422" cy="255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3840F6-3B61-4FC2-B927-35F03878AA95}"/>
              </a:ext>
            </a:extLst>
          </p:cNvPr>
          <p:cNvGrpSpPr/>
          <p:nvPr/>
        </p:nvGrpSpPr>
        <p:grpSpPr>
          <a:xfrm>
            <a:off x="4949505" y="5471075"/>
            <a:ext cx="7242495" cy="1239549"/>
            <a:chOff x="4949505" y="5471075"/>
            <a:chExt cx="7242495" cy="123954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9889BE8-4FE3-4C05-8371-4A849F911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86" y="5798491"/>
              <a:ext cx="5713043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142392E-BDD3-496D-8169-D436134AFC84}"/>
                </a:ext>
              </a:extLst>
            </p:cNvPr>
            <p:cNvSpPr/>
            <p:nvPr/>
          </p:nvSpPr>
          <p:spPr>
            <a:xfrm>
              <a:off x="5376195" y="5944449"/>
              <a:ext cx="1277422" cy="2919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5A54D3-E302-495C-9BDD-32EF5FAA4A14}"/>
                </a:ext>
              </a:extLst>
            </p:cNvPr>
            <p:cNvSpPr/>
            <p:nvPr/>
          </p:nvSpPr>
          <p:spPr>
            <a:xfrm>
              <a:off x="4949505" y="5471075"/>
              <a:ext cx="853381" cy="1239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32276B3-8342-4219-8579-D8EB3A583050}"/>
                </a:ext>
              </a:extLst>
            </p:cNvPr>
            <p:cNvSpPr/>
            <p:nvPr/>
          </p:nvSpPr>
          <p:spPr>
            <a:xfrm>
              <a:off x="10771965" y="5798491"/>
              <a:ext cx="1277422" cy="2919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328947-6E2C-4CFC-B877-BBC9E573AB1E}"/>
                </a:ext>
              </a:extLst>
            </p:cNvPr>
            <p:cNvSpPr/>
            <p:nvPr/>
          </p:nvSpPr>
          <p:spPr>
            <a:xfrm>
              <a:off x="11555605" y="5471075"/>
              <a:ext cx="636395" cy="1239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99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5662" y="325505"/>
            <a:ext cx="9775991" cy="724247"/>
          </a:xfrm>
        </p:spPr>
        <p:txBody>
          <a:bodyPr/>
          <a:lstStyle/>
          <a:p>
            <a:r>
              <a:rPr lang="ko-KR" altLang="en-US" sz="4800" dirty="0"/>
              <a:t>수익 모델</a:t>
            </a:r>
            <a:endParaRPr lang="en-US" sz="48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05540"/>
              </p:ext>
            </p:extLst>
          </p:nvPr>
        </p:nvGraphicFramePr>
        <p:xfrm>
          <a:off x="8138509" y="2201338"/>
          <a:ext cx="3223144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어플리케이션 판매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엔터테인먼트와 홍보 계약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무료프로그램 내 광고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가지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8352365" y="2370148"/>
            <a:ext cx="2752188" cy="1435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SOM</a:t>
            </a:r>
          </a:p>
          <a:p>
            <a:pPr algn="ctr"/>
            <a:r>
              <a:rPr lang="en-US" altLang="ko-KR" sz="1500" dirty="0"/>
              <a:t>(Search Of Music)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2E13D1-4E98-4999-B01B-1853FA41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3" y="2381442"/>
            <a:ext cx="6966975" cy="357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1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5662" y="325505"/>
            <a:ext cx="9775991" cy="724247"/>
          </a:xfrm>
        </p:spPr>
        <p:txBody>
          <a:bodyPr/>
          <a:lstStyle/>
          <a:p>
            <a:r>
              <a:rPr lang="ko-KR" altLang="en-US" sz="4800" dirty="0"/>
              <a:t>시장 분석</a:t>
            </a:r>
            <a:endParaRPr lang="en-US" sz="4800" dirty="0"/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52148"/>
              </p:ext>
            </p:extLst>
          </p:nvPr>
        </p:nvGraphicFramePr>
        <p:xfrm>
          <a:off x="448675" y="1842304"/>
          <a:ext cx="4684089" cy="411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136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925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553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413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6557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50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570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9" y="2883374"/>
            <a:ext cx="3832719" cy="5978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7" y="3675281"/>
            <a:ext cx="4036326" cy="529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7" y="4293073"/>
            <a:ext cx="4139738" cy="6111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77" y="4992467"/>
            <a:ext cx="3932917" cy="8085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45" y="2010414"/>
            <a:ext cx="4015801" cy="70485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926E9FF-3DE4-4E40-9954-94B86CCE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37" y="1314066"/>
            <a:ext cx="2857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AB9237-1A5F-48AD-BD72-4924C81DF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559" y="3786513"/>
            <a:ext cx="65436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548347-1145-46E4-B5A3-7C950B847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시장 규모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F0D30B-C334-44BB-A529-007C29571550}"/>
              </a:ext>
            </a:extLst>
          </p:cNvPr>
          <p:cNvGrpSpPr/>
          <p:nvPr/>
        </p:nvGrpSpPr>
        <p:grpSpPr>
          <a:xfrm>
            <a:off x="548613" y="1424507"/>
            <a:ext cx="4890322" cy="5238331"/>
            <a:chOff x="327391" y="1321271"/>
            <a:chExt cx="4890322" cy="523833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5166141-0975-4433-B9EC-A3E8CC30D425}"/>
                </a:ext>
              </a:extLst>
            </p:cNvPr>
            <p:cNvSpPr/>
            <p:nvPr/>
          </p:nvSpPr>
          <p:spPr>
            <a:xfrm>
              <a:off x="327391" y="1321271"/>
              <a:ext cx="4890322" cy="5238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DCFC6B3-9199-4FCC-82FC-2D3F09E2E6C0}"/>
                </a:ext>
              </a:extLst>
            </p:cNvPr>
            <p:cNvSpPr/>
            <p:nvPr/>
          </p:nvSpPr>
          <p:spPr>
            <a:xfrm>
              <a:off x="939947" y="2616655"/>
              <a:ext cx="3665209" cy="39260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E689461-45A8-4873-807F-3C9947AFF884}"/>
                </a:ext>
              </a:extLst>
            </p:cNvPr>
            <p:cNvSpPr/>
            <p:nvPr/>
          </p:nvSpPr>
          <p:spPr>
            <a:xfrm>
              <a:off x="1341130" y="3757191"/>
              <a:ext cx="2748907" cy="27613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8D3A9E-62AC-4646-8EEA-702266D2F6B3}"/>
                </a:ext>
              </a:extLst>
            </p:cNvPr>
            <p:cNvSpPr txBox="1"/>
            <p:nvPr/>
          </p:nvSpPr>
          <p:spPr>
            <a:xfrm>
              <a:off x="1467892" y="4629138"/>
              <a:ext cx="24715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한국에 와서 </a:t>
              </a:r>
              <a:r>
                <a:rPr lang="en-US" altLang="ko-KR" dirty="0"/>
                <a:t>K-POP</a:t>
              </a:r>
              <a:r>
                <a:rPr lang="ko-KR" altLang="en-US" dirty="0"/>
                <a:t>을 소모하는 외국인 시장 </a:t>
              </a:r>
              <a:r>
                <a:rPr lang="en-US" altLang="ko-KR" b="1" dirty="0">
                  <a:solidFill>
                    <a:srgbClr val="FF0000"/>
                  </a:solidFill>
                </a:rPr>
                <a:t>2000</a:t>
              </a:r>
              <a:r>
                <a:rPr lang="ko-KR" altLang="en-US" b="1" dirty="0">
                  <a:solidFill>
                    <a:srgbClr val="FF0000"/>
                  </a:solidFill>
                </a:rPr>
                <a:t>억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840236-3322-440B-BEE9-8BAFEC6C18B3}"/>
                </a:ext>
              </a:extLst>
            </p:cNvPr>
            <p:cNvSpPr txBox="1"/>
            <p:nvPr/>
          </p:nvSpPr>
          <p:spPr>
            <a:xfrm>
              <a:off x="1400632" y="3002658"/>
              <a:ext cx="2808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K –POP </a:t>
              </a:r>
              <a:r>
                <a:rPr lang="ko-KR" altLang="en-US" dirty="0"/>
                <a:t>시장 </a:t>
              </a:r>
              <a:endParaRPr lang="en-US" altLang="ko-KR" dirty="0"/>
            </a:p>
            <a:p>
              <a:pPr algn="ctr"/>
              <a:r>
                <a:rPr lang="en-US" altLang="ko-KR" dirty="0"/>
                <a:t>7.2</a:t>
              </a:r>
              <a:r>
                <a:rPr lang="ko-KR" altLang="en-US" dirty="0"/>
                <a:t>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E0BA87-CA9A-44E8-BC88-423488E6810C}"/>
                </a:ext>
              </a:extLst>
            </p:cNvPr>
            <p:cNvSpPr txBox="1"/>
            <p:nvPr/>
          </p:nvSpPr>
          <p:spPr>
            <a:xfrm>
              <a:off x="1728158" y="1651254"/>
              <a:ext cx="20775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/>
                <a:t>한류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전체시장</a:t>
              </a:r>
              <a:r>
                <a:rPr lang="en-US" altLang="ko-KR" sz="2000" dirty="0"/>
                <a:t> 12.3 </a:t>
              </a:r>
              <a:r>
                <a:rPr lang="ko-KR" altLang="en-US" sz="2000" dirty="0"/>
                <a:t>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4F8EB04-D1DA-4B5C-8850-073E002F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318" y="3422517"/>
            <a:ext cx="3303930" cy="11641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F0E89F-8594-4BC1-B017-577E5D9E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49" y="4563818"/>
            <a:ext cx="4810125" cy="1914525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876F7E9-C981-40D9-B34F-076C6FBB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69" y="1286649"/>
            <a:ext cx="3924473" cy="21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51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24D7929-BFA6-485A-8254-A0AF52A07A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2423" y="326040"/>
            <a:ext cx="9775991" cy="724247"/>
          </a:xfrm>
        </p:spPr>
        <p:txBody>
          <a:bodyPr/>
          <a:lstStyle/>
          <a:p>
            <a:r>
              <a:rPr lang="ko-KR" altLang="en-US" dirty="0"/>
              <a:t>중장기 전략</a:t>
            </a:r>
          </a:p>
        </p:txBody>
      </p:sp>
      <p:grpSp>
        <p:nvGrpSpPr>
          <p:cNvPr id="9" name="그룹 2">
            <a:extLst>
              <a:ext uri="{FF2B5EF4-FFF2-40B4-BE49-F238E27FC236}">
                <a16:creationId xmlns:a16="http://schemas.microsoft.com/office/drawing/2014/main" id="{7FEFB276-8338-4B66-976F-253B68B3A68B}"/>
              </a:ext>
            </a:extLst>
          </p:cNvPr>
          <p:cNvGrpSpPr/>
          <p:nvPr/>
        </p:nvGrpSpPr>
        <p:grpSpPr>
          <a:xfrm>
            <a:off x="672924" y="3429000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54EC101F-2C7F-4A75-923F-6D0CFDD50D8F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A9E7905D-7683-42F1-9092-0921DBD0D028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F2749-D990-410B-A11F-607009670007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B31C02B1-2489-4769-99F9-F59518C4D44F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77DF40E5-B891-464C-99EC-B141B867A085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68">
              <a:extLst>
                <a:ext uri="{FF2B5EF4-FFF2-40B4-BE49-F238E27FC236}">
                  <a16:creationId xmlns:a16="http://schemas.microsoft.com/office/drawing/2014/main" id="{80FDA6F1-4ADC-4AC7-9E78-F19D3D88F8CE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Oval 69">
              <a:extLst>
                <a:ext uri="{FF2B5EF4-FFF2-40B4-BE49-F238E27FC236}">
                  <a16:creationId xmlns:a16="http://schemas.microsoft.com/office/drawing/2014/main" id="{3004BD9A-D094-4B7B-836D-029342D9D296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7" name="Group 70">
            <a:extLst>
              <a:ext uri="{FF2B5EF4-FFF2-40B4-BE49-F238E27FC236}">
                <a16:creationId xmlns:a16="http://schemas.microsoft.com/office/drawing/2014/main" id="{C0943626-D564-45D4-9D00-E3EB106A89D4}"/>
              </a:ext>
            </a:extLst>
          </p:cNvPr>
          <p:cNvGrpSpPr/>
          <p:nvPr/>
        </p:nvGrpSpPr>
        <p:grpSpPr>
          <a:xfrm>
            <a:off x="1687168" y="1767280"/>
            <a:ext cx="1990702" cy="1616742"/>
            <a:chOff x="731302" y="4139408"/>
            <a:chExt cx="1824474" cy="16167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52267-CDDE-43F3-B13B-597FDFD88616}"/>
                </a:ext>
              </a:extLst>
            </p:cNvPr>
            <p:cNvSpPr txBox="1"/>
            <p:nvPr/>
          </p:nvSpPr>
          <p:spPr>
            <a:xfrm>
              <a:off x="740950" y="5109819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안무를 입력하면 해당 안무가 나오는 음악을 찾아주는 프로그램 개발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960DDA-8DBD-429C-916E-0776CF3F58F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안무를 이용한 음악 검색 프로그램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1CEB96-A162-4073-A67A-BE90F0F72462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2021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74">
            <a:extLst>
              <a:ext uri="{FF2B5EF4-FFF2-40B4-BE49-F238E27FC236}">
                <a16:creationId xmlns:a16="http://schemas.microsoft.com/office/drawing/2014/main" id="{BA3693DF-CD49-4C0D-96D1-EFB89F583721}"/>
              </a:ext>
            </a:extLst>
          </p:cNvPr>
          <p:cNvGrpSpPr/>
          <p:nvPr/>
        </p:nvGrpSpPr>
        <p:grpSpPr>
          <a:xfrm>
            <a:off x="5616965" y="1771970"/>
            <a:ext cx="2400714" cy="1219852"/>
            <a:chOff x="731302" y="4139408"/>
            <a:chExt cx="1834846" cy="12198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96DC27-16D9-4240-94DF-06AFD53E312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스마트폰의 카메라를 사용해 안무를 배우는 기능 추가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AAAA1E-FEAC-4497-9DB8-C7151ED87C03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안무를 배울 수 있는 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F20F51-92FC-4EFA-B654-8DF3A5C8CC5B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2023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78">
            <a:extLst>
              <a:ext uri="{FF2B5EF4-FFF2-40B4-BE49-F238E27FC236}">
                <a16:creationId xmlns:a16="http://schemas.microsoft.com/office/drawing/2014/main" id="{5F1B2B4F-1B03-4068-B2EE-BCD75CBD6678}"/>
              </a:ext>
            </a:extLst>
          </p:cNvPr>
          <p:cNvGrpSpPr/>
          <p:nvPr/>
        </p:nvGrpSpPr>
        <p:grpSpPr>
          <a:xfrm>
            <a:off x="8004108" y="4525434"/>
            <a:ext cx="2563236" cy="1628968"/>
            <a:chOff x="720342" y="4139408"/>
            <a:chExt cx="2070111" cy="16289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2B8349-A4DA-4E4F-9745-C8BF24B111BE}"/>
                </a:ext>
              </a:extLst>
            </p:cNvPr>
            <p:cNvSpPr txBox="1"/>
            <p:nvPr/>
          </p:nvSpPr>
          <p:spPr>
            <a:xfrm>
              <a:off x="720343" y="4937379"/>
              <a:ext cx="18148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실시간으로 안무가 인식되면 그에 맞는 음악이 자동으로 재생되는 기능 추가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E72CA9-7DFA-41A3-BAF7-92632A6CFE66}"/>
                </a:ext>
              </a:extLst>
            </p:cNvPr>
            <p:cNvSpPr txBox="1"/>
            <p:nvPr/>
          </p:nvSpPr>
          <p:spPr>
            <a:xfrm>
              <a:off x="720342" y="4629602"/>
              <a:ext cx="2070111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안무 인식 시 음악 재생 기능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FF00A8-9FA3-474E-9DF3-74ABFBA144F7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2024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82">
            <a:extLst>
              <a:ext uri="{FF2B5EF4-FFF2-40B4-BE49-F238E27FC236}">
                <a16:creationId xmlns:a16="http://schemas.microsoft.com/office/drawing/2014/main" id="{F42752F4-D82F-479E-9830-EE7AF6F317D8}"/>
              </a:ext>
            </a:extLst>
          </p:cNvPr>
          <p:cNvGrpSpPr/>
          <p:nvPr/>
        </p:nvGrpSpPr>
        <p:grpSpPr>
          <a:xfrm>
            <a:off x="9588436" y="1720669"/>
            <a:ext cx="2308289" cy="1662751"/>
            <a:chOff x="731302" y="4139407"/>
            <a:chExt cx="1836912" cy="10486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E867BF-7785-4E3C-A298-E5C039B932B1}"/>
                </a:ext>
              </a:extLst>
            </p:cNvPr>
            <p:cNvSpPr txBox="1"/>
            <p:nvPr/>
          </p:nvSpPr>
          <p:spPr>
            <a:xfrm>
              <a:off x="743740" y="4663972"/>
              <a:ext cx="1814826" cy="52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소비자가 직접 만든 안무를 다른 소비자가 검색하고 배울 수 있도록 하는 기능 추가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3B84F2-9098-433D-AB8F-AB810143D30A}"/>
                </a:ext>
              </a:extLst>
            </p:cNvPr>
            <p:cNvSpPr txBox="1"/>
            <p:nvPr/>
          </p:nvSpPr>
          <p:spPr>
            <a:xfrm>
              <a:off x="743740" y="4454402"/>
              <a:ext cx="1824474" cy="19410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소비자 안무 추가 기능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128-00B9-40C9-A21B-666050FAE53B}"/>
                </a:ext>
              </a:extLst>
            </p:cNvPr>
            <p:cNvSpPr txBox="1"/>
            <p:nvPr/>
          </p:nvSpPr>
          <p:spPr>
            <a:xfrm>
              <a:off x="731302" y="4139407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2025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6">
            <a:extLst>
              <a:ext uri="{FF2B5EF4-FFF2-40B4-BE49-F238E27FC236}">
                <a16:creationId xmlns:a16="http://schemas.microsoft.com/office/drawing/2014/main" id="{9741F1EC-9FF9-4490-9828-0073B36B9087}"/>
              </a:ext>
            </a:extLst>
          </p:cNvPr>
          <p:cNvGrpSpPr/>
          <p:nvPr/>
        </p:nvGrpSpPr>
        <p:grpSpPr>
          <a:xfrm>
            <a:off x="3968293" y="4542450"/>
            <a:ext cx="1971579" cy="1219852"/>
            <a:chOff x="731302" y="4139408"/>
            <a:chExt cx="1834846" cy="121985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20128F-8409-4BC9-93AA-0CDC67122EE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영어권 서비스에서 중국어 서비스 기능 추가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E90C6E-E0A8-4115-B583-0D3915C81982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중국어 서비스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E79B9E-AD5A-447C-93E0-60DF8261C4D2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2022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07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D73BF6-CDF3-4EF7-BF87-E9F5B3043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사회 공헌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21982-C17C-4F40-8734-0A9E47B2097C}"/>
              </a:ext>
            </a:extLst>
          </p:cNvPr>
          <p:cNvSpPr txBox="1"/>
          <p:nvPr/>
        </p:nvSpPr>
        <p:spPr>
          <a:xfrm>
            <a:off x="1805886" y="5225269"/>
            <a:ext cx="831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움직임을 가지고 관절을 분석하여 가동 범위를 측정하고 관절 가동 범위 내의 가벼운 안무나 동작을 추천하여 재미와 운동효과가 높은 재활 치료를 집에서도 할 수 있도록 하는 서비스</a:t>
            </a:r>
            <a:endParaRPr lang="en-US" altLang="ko-KR" dirty="0"/>
          </a:p>
        </p:txBody>
      </p:sp>
      <p:pic>
        <p:nvPicPr>
          <p:cNvPr id="1026" name="Picture 2" descr="홈트레이닝 이미지 검색결과">
            <a:extLst>
              <a:ext uri="{FF2B5EF4-FFF2-40B4-BE49-F238E27FC236}">
                <a16:creationId xmlns:a16="http://schemas.microsoft.com/office/drawing/2014/main" id="{A411F511-058A-42DD-9B1D-EF618778C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593" y="2100435"/>
            <a:ext cx="4066885" cy="26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재활 치료 이미지 검색결과">
            <a:extLst>
              <a:ext uri="{FF2B5EF4-FFF2-40B4-BE49-F238E27FC236}">
                <a16:creationId xmlns:a16="http://schemas.microsoft.com/office/drawing/2014/main" id="{C3DA383D-4E94-4EF7-B37B-D9AAEAF3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9" y="2080225"/>
            <a:ext cx="4317275" cy="27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3BE1AB1E-E395-4484-A05B-9AAC13879084}"/>
              </a:ext>
            </a:extLst>
          </p:cNvPr>
          <p:cNvSpPr/>
          <p:nvPr/>
        </p:nvSpPr>
        <p:spPr>
          <a:xfrm>
            <a:off x="5743303" y="3044388"/>
            <a:ext cx="705394" cy="724247"/>
          </a:xfrm>
          <a:prstGeom prst="plus">
            <a:avLst>
              <a:gd name="adj" fmla="val 4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D420F-9C2E-4B32-B4B7-6256BA3BB2CE}"/>
              </a:ext>
            </a:extLst>
          </p:cNvPr>
          <p:cNvSpPr txBox="1"/>
          <p:nvPr/>
        </p:nvSpPr>
        <p:spPr>
          <a:xfrm>
            <a:off x="2340338" y="1455335"/>
            <a:ext cx="15568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재활 치료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0F1D9-109A-4AE4-93C3-9D51239D85C0}"/>
              </a:ext>
            </a:extLst>
          </p:cNvPr>
          <p:cNvSpPr txBox="1"/>
          <p:nvPr/>
        </p:nvSpPr>
        <p:spPr>
          <a:xfrm>
            <a:off x="8063993" y="1455335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홈트레이닝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1773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팀 역량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575133" y="1933783"/>
            <a:ext cx="27153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시장분석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423081" y="2005826"/>
            <a:ext cx="31597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AI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프로그래밍 가능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7" y="4770733"/>
            <a:ext cx="28470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어플리케이션 개발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245661" y="4770733"/>
            <a:ext cx="33522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AI </a:t>
            </a:r>
            <a:r>
              <a:rPr lang="ko-KR" alt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개발 프로젝트 참여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8066" y="3030876"/>
              <a:ext cx="1332148" cy="13321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301725" y="3597920"/>
            <a:ext cx="1669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cs typeface="Calibri" pitchFamily="34" charset="0"/>
              </a:rPr>
              <a:t>SKU-CE16</a:t>
            </a:r>
            <a:endParaRPr lang="ko-KR" altLang="en-US" sz="2000" b="1" dirty="0">
              <a:cs typeface="Calibri" pitchFamily="34" charset="0"/>
            </a:endParaRPr>
          </a:p>
        </p:txBody>
      </p:sp>
      <p:sp>
        <p:nvSpPr>
          <p:cNvPr id="119" name="Rectangle 30">
            <a:extLst>
              <a:ext uri="{FF2B5EF4-FFF2-40B4-BE49-F238E27FC236}">
                <a16:creationId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66708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21A2F8-1BB9-4696-A350-733AE01D98AE}"/>
              </a:ext>
            </a:extLst>
          </p:cNvPr>
          <p:cNvSpPr txBox="1"/>
          <p:nvPr/>
        </p:nvSpPr>
        <p:spPr>
          <a:xfrm>
            <a:off x="430664" y="2426377"/>
            <a:ext cx="319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팀원 전원이 파이썬 언어를 사용한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AI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프로그래밍이 가능합니다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D2E438-6BC8-4AFE-AAA9-AF36ED9ECB5F}"/>
              </a:ext>
            </a:extLst>
          </p:cNvPr>
          <p:cNvSpPr txBox="1"/>
          <p:nvPr/>
        </p:nvSpPr>
        <p:spPr>
          <a:xfrm>
            <a:off x="8592089" y="2410837"/>
            <a:ext cx="31692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10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년 이상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SM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콘서트를 매년 보러 다니며 시장 흐름과 소비자들의 니즈를 파악하고 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96A91-901B-4D8D-8345-3F785CE2D896}"/>
              </a:ext>
            </a:extLst>
          </p:cNvPr>
          <p:cNvSpPr txBox="1"/>
          <p:nvPr/>
        </p:nvSpPr>
        <p:spPr>
          <a:xfrm>
            <a:off x="8667433" y="5247787"/>
            <a:ext cx="27304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안드로이드 스튜디오를 이용한 어플리케이션 개발 경험이 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rapezoid 13">
            <a:extLst>
              <a:ext uri="{FF2B5EF4-FFF2-40B4-BE49-F238E27FC236}">
                <a16:creationId xmlns:a16="http://schemas.microsoft.com/office/drawing/2014/main" id="{2C5A5A5B-747C-4517-AB57-5C9CB3F4A04B}"/>
              </a:ext>
            </a:extLst>
          </p:cNvPr>
          <p:cNvSpPr/>
          <p:nvPr/>
        </p:nvSpPr>
        <p:spPr>
          <a:xfrm>
            <a:off x="3915987" y="2222057"/>
            <a:ext cx="438976" cy="35177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9" name="Oval 66">
            <a:extLst>
              <a:ext uri="{FF2B5EF4-FFF2-40B4-BE49-F238E27FC236}">
                <a16:creationId xmlns:a16="http://schemas.microsoft.com/office/drawing/2014/main" id="{4A4D578B-581C-4201-8DB4-2700DA6FBEB7}"/>
              </a:ext>
            </a:extLst>
          </p:cNvPr>
          <p:cNvSpPr/>
          <p:nvPr/>
        </p:nvSpPr>
        <p:spPr>
          <a:xfrm rot="20700000">
            <a:off x="7823918" y="2257081"/>
            <a:ext cx="463586" cy="32359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51DDC-F116-4734-A591-CA7E6CBE340A}"/>
              </a:ext>
            </a:extLst>
          </p:cNvPr>
          <p:cNvSpPr txBox="1"/>
          <p:nvPr/>
        </p:nvSpPr>
        <p:spPr>
          <a:xfrm>
            <a:off x="243688" y="5230213"/>
            <a:ext cx="3339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AI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개발 연구에 소속되어 현재 활동 중에 있습니다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528ED507-F991-407A-A7AC-34D2BBCAABE6}"/>
              </a:ext>
            </a:extLst>
          </p:cNvPr>
          <p:cNvSpPr/>
          <p:nvPr/>
        </p:nvSpPr>
        <p:spPr>
          <a:xfrm>
            <a:off x="7933886" y="5004077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8B9EBE-9083-48DE-B2E8-AE7892131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02" y="310012"/>
            <a:ext cx="9775991" cy="724247"/>
          </a:xfrm>
        </p:spPr>
        <p:txBody>
          <a:bodyPr/>
          <a:lstStyle/>
          <a:p>
            <a:r>
              <a:rPr lang="ko-KR" altLang="en-US" dirty="0"/>
              <a:t>질의응답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CD871B-0C86-4C44-A840-D51652D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293374"/>
            <a:ext cx="6740013" cy="35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3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B04D72-C16A-41F3-80CE-51C307C49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0FF0-AFB2-4FA6-90ED-B0C6AAB83D6F}"/>
              </a:ext>
            </a:extLst>
          </p:cNvPr>
          <p:cNvSpPr txBox="1"/>
          <p:nvPr/>
        </p:nvSpPr>
        <p:spPr>
          <a:xfrm>
            <a:off x="343362" y="1863764"/>
            <a:ext cx="11099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기존의 플랫폼들과 비교하여 이 플랫폼만의 차별점이 있는지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pPr marL="342900" indent="-342900">
              <a:buAutoNum type="alphaUcPeriod"/>
            </a:pPr>
            <a:r>
              <a:rPr lang="ko-KR" altLang="en-US" sz="2400" dirty="0"/>
              <a:t>스포티파이와 멜론 등 기존의 플랫폼에서는 제목이나 가수를 입력하여 노래를 찾아주는 기능만 제공하고 안무를 통해서 찾아주는 기능은 없었습니다</a:t>
            </a:r>
            <a:r>
              <a:rPr lang="en-US" altLang="ko-KR" sz="2400" dirty="0"/>
              <a:t>.        </a:t>
            </a:r>
            <a:r>
              <a:rPr lang="ko-KR" altLang="en-US" sz="2400" dirty="0"/>
              <a:t>이러한 기능을 통해 신선함으로 이름을 알릴 수 있다는 장점이 있고</a:t>
            </a:r>
            <a:r>
              <a:rPr lang="en-US" altLang="ko-KR" sz="2400" dirty="0"/>
              <a:t>, </a:t>
            </a:r>
            <a:r>
              <a:rPr lang="ko-KR" altLang="en-US" sz="2400" dirty="0"/>
              <a:t>해외 팬들 뿐만 아니라 국내 팬들도 충분히 호기심으로 이용 가능하다고 생각합니다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C4EB7-EF48-492C-AEA6-BD2D0FBA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2" y="5284749"/>
            <a:ext cx="4600575" cy="876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24599-A454-4862-9D3F-38AC78D7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2" y="4608316"/>
            <a:ext cx="6035574" cy="6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8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3770" y="186031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705755" y="1226798"/>
            <a:ext cx="5383988" cy="1284310"/>
            <a:chOff x="1848112" y="1575921"/>
            <a:chExt cx="5383988" cy="1284310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제안 배경 및 현황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1.2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기존 기술 및 서비스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1.3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소비자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375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제안 배경 및 소비자 분석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97079" y="2446554"/>
            <a:ext cx="5383988" cy="1468976"/>
            <a:chOff x="1848112" y="1575921"/>
            <a:chExt cx="5383988" cy="14689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 기술 및 실현 방안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예상 시연 영상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2.3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2.4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학습 과정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19096" y="1714203"/>
              <a:ext cx="2930390" cy="507831"/>
            </a:xfrm>
            <a:prstGeom prst="rect">
              <a:avLst/>
            </a:prstGeom>
            <a:noFill/>
          </p:spPr>
          <p:txBody>
            <a:bodyPr wrap="non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활용 기술 및 시연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705755" y="3885661"/>
            <a:ext cx="5381857" cy="1390573"/>
            <a:chOff x="1848112" y="1575921"/>
            <a:chExt cx="5381857" cy="13905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13088" y="2135497"/>
              <a:ext cx="4507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수익 모델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시장 분석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3.3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시장 규모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3.4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중장기 전략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22277" y="168453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수익 모델 및 시장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20">
            <a:extLst>
              <a:ext uri="{FF2B5EF4-FFF2-40B4-BE49-F238E27FC236}">
                <a16:creationId xmlns:a16="http://schemas.microsoft.com/office/drawing/2014/main" id="{CF36FB1C-1173-4BA4-BB43-7F30F036AC18}"/>
              </a:ext>
            </a:extLst>
          </p:cNvPr>
          <p:cNvGrpSpPr/>
          <p:nvPr/>
        </p:nvGrpSpPr>
        <p:grpSpPr>
          <a:xfrm>
            <a:off x="1696566" y="5247364"/>
            <a:ext cx="5383988" cy="1099644"/>
            <a:chOff x="1848112" y="1575921"/>
            <a:chExt cx="5383988" cy="1099644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3DB056D-0D0F-4128-87C2-9CA135434746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4.1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사회 공헌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4.2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역량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5520D6A-08FC-4335-8532-59288151BE1D}"/>
                </a:ext>
              </a:extLst>
            </p:cNvPr>
            <p:cNvSpPr txBox="1"/>
            <p:nvPr/>
          </p:nvSpPr>
          <p:spPr>
            <a:xfrm>
              <a:off x="2722277" y="168453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사회 공헌 및 팀 역량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0F26E34-151E-4C92-9E4C-76621A2F3BC1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32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B04D72-C16A-41F3-80CE-51C307C49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0FF0-AFB2-4FA6-90ED-B0C6AAB83D6F}"/>
              </a:ext>
            </a:extLst>
          </p:cNvPr>
          <p:cNvSpPr txBox="1"/>
          <p:nvPr/>
        </p:nvSpPr>
        <p:spPr>
          <a:xfrm>
            <a:off x="343362" y="1543221"/>
            <a:ext cx="115052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현재 영어권과 중국어 서비스를 목표로 하고 있는데 다른 언어를 사용하는 국가에선 어떻게 사용해야 되는지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pPr marL="342900" indent="-342900">
              <a:buAutoNum type="alphaUcPeriod"/>
            </a:pPr>
            <a:r>
              <a:rPr lang="ko-KR" altLang="en-US" sz="2400" dirty="0"/>
              <a:t>영어와 중국어는 세계에서 가장 많이 사용되는 언어들이거나 </a:t>
            </a:r>
            <a:r>
              <a:rPr lang="en-US" altLang="ko-KR" sz="2400" dirty="0"/>
              <a:t>K-POP </a:t>
            </a:r>
            <a:r>
              <a:rPr lang="ko-KR" altLang="en-US" sz="2400" dirty="0"/>
              <a:t>해외 팬들이</a:t>
            </a:r>
            <a:r>
              <a:rPr lang="en-US" altLang="ko-KR" sz="2400" dirty="0"/>
              <a:t> </a:t>
            </a:r>
            <a:r>
              <a:rPr lang="ko-KR" altLang="en-US" sz="2400" dirty="0"/>
              <a:t>가장 많은 국가가 사용하는 언어입니다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그렇기 때문에 이 </a:t>
            </a:r>
            <a:r>
              <a:rPr lang="en-US" altLang="ko-KR" sz="2400" dirty="0"/>
              <a:t>2</a:t>
            </a:r>
            <a:r>
              <a:rPr lang="ko-KR" altLang="en-US" sz="2400" dirty="0"/>
              <a:t>가지 언어를 사용하여 먼저 서비스를 제공하고 </a:t>
            </a:r>
            <a:r>
              <a:rPr lang="en-US" altLang="ko-KR" sz="2400" dirty="0"/>
              <a:t>K-POP </a:t>
            </a:r>
            <a:r>
              <a:rPr lang="ko-KR" altLang="en-US" sz="2400" dirty="0"/>
              <a:t>해외 팬들이 많은 곳을 우선으로 언어 서비스를 넓혀가며 제공할 예정입니다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88E8DA-2591-43F5-A40F-0D59526F8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3"/>
          <a:stretch/>
        </p:blipFill>
        <p:spPr bwMode="auto">
          <a:xfrm>
            <a:off x="578254" y="4224559"/>
            <a:ext cx="4204743" cy="21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kaoTalk_20200922_083119412">
            <a:extLst>
              <a:ext uri="{FF2B5EF4-FFF2-40B4-BE49-F238E27FC236}">
                <a16:creationId xmlns:a16="http://schemas.microsoft.com/office/drawing/2014/main" id="{F3BE6567-88CB-4BD8-899D-AB85EDAAF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0"/>
          <a:stretch/>
        </p:blipFill>
        <p:spPr bwMode="auto">
          <a:xfrm>
            <a:off x="5595472" y="4166702"/>
            <a:ext cx="6018274" cy="186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3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B04D72-C16A-41F3-80CE-51C307C49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0FF0-AFB2-4FA6-90ED-B0C6AAB83D6F}"/>
              </a:ext>
            </a:extLst>
          </p:cNvPr>
          <p:cNvSpPr txBox="1"/>
          <p:nvPr/>
        </p:nvSpPr>
        <p:spPr>
          <a:xfrm>
            <a:off x="452420" y="1528204"/>
            <a:ext cx="102346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해외 시장만을 겨냥하면 시장 폭이 많이 줄어드는데 국내 시장에 서비스    </a:t>
            </a:r>
            <a:endParaRPr lang="en-US" altLang="ko-KR" sz="2400" dirty="0"/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할 계획이 있는지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pPr marL="457200" indent="-457200">
              <a:buAutoNum type="alphaUcPeriod"/>
            </a:pPr>
            <a:r>
              <a:rPr lang="ko-KR" altLang="en-US" sz="2400" dirty="0"/>
              <a:t>국내 시장에는 </a:t>
            </a:r>
            <a:r>
              <a:rPr lang="en-US" altLang="ko-KR" sz="2400" dirty="0"/>
              <a:t>K-POP </a:t>
            </a:r>
            <a:r>
              <a:rPr lang="ko-KR" altLang="en-US" sz="2400" dirty="0"/>
              <a:t>전문가들이 사용할 수 있도록 전문가 전용 모드를 만들어 신곡의 포인트 안무를 쉽게 알 수 있도록 하는 방식으로 서비스 할 계획이 있습니다</a:t>
            </a:r>
            <a:r>
              <a:rPr lang="en-US" altLang="ko-KR" sz="2400" dirty="0"/>
              <a:t>.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09887456-E377-4626-92A4-50021ABE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96" y="3836528"/>
            <a:ext cx="4198166" cy="28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06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339" y="1646213"/>
            <a:ext cx="9419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err="1"/>
              <a:t>Q</a:t>
            </a:r>
            <a:r>
              <a:rPr lang="ko-KR" altLang="en-US" sz="2400" dirty="0"/>
              <a:t>. 해외 시장을 어떻게 공략할 계획인지</a:t>
            </a:r>
            <a:r>
              <a:rPr lang="en-US" altLang="ko-KR" sz="2400" dirty="0"/>
              <a:t>?</a:t>
            </a:r>
          </a:p>
          <a:p>
            <a:pPr algn="just"/>
            <a:endParaRPr lang="en-US" altLang="ko-KR" sz="2400" dirty="0"/>
          </a:p>
          <a:p>
            <a:r>
              <a:rPr lang="en-US" altLang="ko-KR" sz="2400" dirty="0"/>
              <a:t> A. </a:t>
            </a:r>
            <a:r>
              <a:rPr lang="ko-KR" altLang="en-US" sz="2400" dirty="0"/>
              <a:t>해외 </a:t>
            </a:r>
            <a:r>
              <a:rPr lang="ko-KR" altLang="en-US" sz="2400" dirty="0" err="1"/>
              <a:t>엔터테이먼트와</a:t>
            </a:r>
            <a:r>
              <a:rPr lang="ko-KR" altLang="en-US" sz="2400" dirty="0"/>
              <a:t> 계약을 맺어</a:t>
            </a:r>
            <a:r>
              <a:rPr lang="en-US" altLang="ko-KR" sz="2400" dirty="0"/>
              <a:t>, </a:t>
            </a:r>
            <a:r>
              <a:rPr lang="ko-KR" altLang="en-US" sz="2400" dirty="0"/>
              <a:t>그 </a:t>
            </a:r>
            <a:r>
              <a:rPr lang="ko-KR" altLang="en-US" sz="2400" dirty="0" err="1"/>
              <a:t>엔터테이먼트</a:t>
            </a:r>
            <a:r>
              <a:rPr lang="ko-KR" altLang="en-US" sz="2400" dirty="0"/>
              <a:t> 소속</a:t>
            </a:r>
            <a:r>
              <a:rPr lang="en-US" altLang="ko-KR" sz="2400" dirty="0"/>
              <a:t>             </a:t>
            </a:r>
          </a:p>
          <a:p>
            <a:r>
              <a:rPr lang="en-US" altLang="ko-KR" sz="2400" dirty="0"/>
              <a:t>     </a:t>
            </a:r>
            <a:r>
              <a:rPr lang="ko-KR" altLang="en-US" sz="2400" dirty="0"/>
              <a:t>연예인들이 홍보하거나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숨피와</a:t>
            </a:r>
            <a:r>
              <a:rPr lang="ko-KR" altLang="en-US" sz="2400" dirty="0"/>
              <a:t> 같은 해외 한류 사이트에 광고를          </a:t>
            </a:r>
            <a:endParaRPr lang="en-US" altLang="ko-KR" sz="2400" dirty="0"/>
          </a:p>
          <a:p>
            <a:pPr algn="just"/>
            <a:r>
              <a:rPr lang="en-US" altLang="ko-KR" sz="2400" dirty="0"/>
              <a:t>     </a:t>
            </a:r>
            <a:r>
              <a:rPr lang="ko-KR" altLang="en-US" sz="2400" dirty="0"/>
              <a:t>달아서 어플을 홍보할 계획입니다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6" y="4011459"/>
            <a:ext cx="4638675" cy="1000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E5AEB8-1DE5-4167-8D9C-F901B495B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0" y="3428999"/>
            <a:ext cx="5141053" cy="27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1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5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833580" y="1610458"/>
            <a:ext cx="11154592" cy="2807045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Q.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시장 조사를 했다고 했는데 실제로 느껴본 시장의 상황은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어떠하였는지 소비자들의 니즈는 어떤 것이 있었는지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?</a:t>
            </a:r>
          </a:p>
          <a:p>
            <a:endParaRPr lang="en-US" altLang="ko-KR" sz="16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AutoNum type="alphaUcPeriod"/>
            </a:pP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코로나 이후는 못 갔지만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매년 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SM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콘서트를 가면서 점점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외국인 팬이 많아지고 있음을 느꼈습니다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많은 팬들이 열광하고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춤 동작을 따라하는 모습을 보았습니다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팬들이 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K-POP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의 중독성 있는 멜로디 뿐만 아니라 화려하고 역동적인 춤 동작에 열광하고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lt"/>
              </a:rPr>
              <a:t>보았습니다</a:t>
            </a:r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8AFF9-F7CB-42C9-8812-8F2C149F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806" y="4167563"/>
            <a:ext cx="3556366" cy="25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38" y="2979077"/>
            <a:ext cx="5656762" cy="3878923"/>
          </a:xfrm>
          <a:prstGeom prst="rect">
            <a:avLst/>
          </a:prstGeom>
          <a:effectLst>
            <a:outerShdw blurRad="1270000" dist="50800" sx="119000" sy="119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6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518704" y="1419225"/>
            <a:ext cx="11154592" cy="226166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Q. K-POP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팬들에게 안무가 정말 중요하게 인식되고 있는지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A.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수많은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K-POP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팬들에게는 퍼포먼스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즉 화려하고 역동적인 안무를 큰    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매력 요소로 뽑습니다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FD58DC-8C90-4937-9645-F6AAC7288610}"/>
              </a:ext>
            </a:extLst>
          </p:cNvPr>
          <p:cNvSpPr/>
          <p:nvPr/>
        </p:nvSpPr>
        <p:spPr>
          <a:xfrm>
            <a:off x="9532189" y="4433977"/>
            <a:ext cx="629728" cy="1751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4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7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641052" y="1551964"/>
            <a:ext cx="10087775" cy="2365696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Q.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검색방법이 낯설고 불편하게 느껴질 것 같은데 해결방안이 있는지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</a:t>
            </a:r>
          </a:p>
          <a:p>
            <a:endParaRPr lang="en-US" altLang="ko-KR" sz="18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AutoNum type="alphaUcPeriod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한국어를 잘 못하는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K-POP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해외 팬들에겐 오히려 편리한 서비스로 다가오고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국내 팬들에겐 처음에는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‘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자신의 춤이 과연 인식이 될까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?’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라는 호기심과 재미를 계기로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다소 불편할 수는 있지만 이용하게 될 것입니다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22" name="Picture 2" descr="? 이미지 검색결과">
            <a:extLst>
              <a:ext uri="{FF2B5EF4-FFF2-40B4-BE49-F238E27FC236}">
                <a16:creationId xmlns:a16="http://schemas.microsoft.com/office/drawing/2014/main" id="{7E90BE73-E368-44C9-90E6-60D741ABA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77" y="3498900"/>
            <a:ext cx="2779246" cy="30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3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B04D72-C16A-41F3-80CE-51C307C49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0FF0-AFB2-4FA6-90ED-B0C6AAB83D6F}"/>
              </a:ext>
            </a:extLst>
          </p:cNvPr>
          <p:cNvSpPr txBox="1"/>
          <p:nvPr/>
        </p:nvSpPr>
        <p:spPr>
          <a:xfrm>
            <a:off x="343362" y="1803282"/>
            <a:ext cx="115052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/>
              <a:t>Q. </a:t>
            </a:r>
            <a:r>
              <a:rPr lang="ko-KR" altLang="en-US" sz="2400" dirty="0"/>
              <a:t>혼자서 영상을 찍을 경우 신체의 일부만 나오게 되는데 그것만 가지고도 음악을 검색할 수 있는지</a:t>
            </a:r>
            <a:r>
              <a:rPr lang="en-US" altLang="ko-KR" sz="2400" dirty="0"/>
              <a:t>?</a:t>
            </a:r>
          </a:p>
          <a:p>
            <a:pPr algn="just"/>
            <a:endParaRPr lang="en-US" altLang="ko-KR" sz="2400" dirty="0"/>
          </a:p>
          <a:p>
            <a:pPr marL="342900" indent="-342900" algn="just">
              <a:buAutoNum type="alphaUcPeriod"/>
            </a:pPr>
            <a:r>
              <a:rPr lang="en-US" altLang="ko-KR" sz="2400" dirty="0" err="1"/>
              <a:t>TikTok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챌린지처럼</a:t>
            </a:r>
            <a:r>
              <a:rPr lang="ko-KR" altLang="en-US" sz="2400" dirty="0"/>
              <a:t> 삼각대나 셀카봉 등을 사용하여 전신이 나오도록 영상을 촬영하는 방법도 존재하고 신체의 일부만 나오는 경우에도 안무의 핵심이 되는 부위라면 일부 부위만으로도 검색이 가능할</a:t>
            </a:r>
            <a:r>
              <a:rPr lang="en-US" altLang="ko-KR" sz="2400" dirty="0"/>
              <a:t> </a:t>
            </a:r>
            <a:r>
              <a:rPr lang="ko-KR" altLang="en-US" sz="2400" dirty="0"/>
              <a:t>수 있도록 하려고 합니다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D5794-4A5B-4E6C-ABE3-C4205C959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-3467" r="395" b="3467"/>
          <a:stretch/>
        </p:blipFill>
        <p:spPr bwMode="auto">
          <a:xfrm>
            <a:off x="5059793" y="4250897"/>
            <a:ext cx="4984180" cy="23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A37B179-A484-4576-8848-26594D6FC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8" t="13323" r="30085" b="52994"/>
          <a:stretch/>
        </p:blipFill>
        <p:spPr bwMode="auto">
          <a:xfrm>
            <a:off x="2303674" y="4255842"/>
            <a:ext cx="976958" cy="224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01814AF-BEEE-441E-8C1E-DDBF8613778D}"/>
              </a:ext>
            </a:extLst>
          </p:cNvPr>
          <p:cNvSpPr/>
          <p:nvPr/>
        </p:nvSpPr>
        <p:spPr>
          <a:xfrm>
            <a:off x="3619099" y="4851133"/>
            <a:ext cx="1102227" cy="952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C5983-1F6E-4F1C-9943-6304A14E7934}"/>
              </a:ext>
            </a:extLst>
          </p:cNvPr>
          <p:cNvSpPr txBox="1"/>
          <p:nvPr/>
        </p:nvSpPr>
        <p:spPr>
          <a:xfrm>
            <a:off x="3727317" y="5142917"/>
            <a:ext cx="88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909724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9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5818" y="1726899"/>
            <a:ext cx="8631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Q</a:t>
            </a:r>
            <a:r>
              <a:rPr lang="ko-KR" altLang="en-US" sz="2400" dirty="0"/>
              <a:t>. 검색 정확도를 높일 방안이 있는지</a:t>
            </a:r>
            <a:r>
              <a:rPr lang="en-US" altLang="ko-KR" sz="2400" dirty="0"/>
              <a:t>?</a:t>
            </a:r>
            <a:endParaRPr lang="ko-KR" altLang="en-US" sz="2400" dirty="0"/>
          </a:p>
          <a:p>
            <a:endParaRPr lang="en-US" altLang="ko-KR" sz="2400" dirty="0"/>
          </a:p>
          <a:p>
            <a:pPr marL="342900" indent="-342900">
              <a:buAutoNum type="alphaUcPeriod"/>
            </a:pPr>
            <a:r>
              <a:rPr lang="ko-KR" altLang="en-US" sz="2400" dirty="0"/>
              <a:t>정확도를 높이려면 충분한 데이터가 필요한데</a:t>
            </a:r>
            <a:r>
              <a:rPr lang="en-US" altLang="ko-KR" sz="2400" dirty="0"/>
              <a:t>, </a:t>
            </a:r>
            <a:r>
              <a:rPr lang="ko-KR" altLang="en-US" sz="2400" dirty="0"/>
              <a:t>안무 정확도가 높은 다른 사용자들의 영상도 훈련 데이터로 사용하여 데이터 양을 늘릴 계획입니다</a:t>
            </a:r>
            <a:r>
              <a:rPr lang="en-US" altLang="ko-KR" sz="2400" dirty="0"/>
              <a:t>.</a:t>
            </a:r>
          </a:p>
        </p:txBody>
      </p:sp>
      <p:pic>
        <p:nvPicPr>
          <p:cNvPr id="10242" name="Picture 2" descr="틱톡 춤 이미지 검색결과">
            <a:extLst>
              <a:ext uri="{FF2B5EF4-FFF2-40B4-BE49-F238E27FC236}">
                <a16:creationId xmlns:a16="http://schemas.microsoft.com/office/drawing/2014/main" id="{D64CB35F-4F19-4279-883E-00D8B660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47" y="3443933"/>
            <a:ext cx="5465880" cy="30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2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10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>
          <a:xfrm>
            <a:off x="590805" y="1499681"/>
            <a:ext cx="11154592" cy="1929319"/>
          </a:xfrm>
          <a:prstGeom prst="rect">
            <a:avLst/>
          </a:prstGeom>
        </p:spPr>
        <p:txBody>
          <a:bodyPr anchor="ctr"/>
          <a:lstStyle>
            <a:lvl1pPr marL="0" indent="0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lphaUcPeriod" startAt="17"/>
            </a:pP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엔터테인먼트가 어떤 메리트를 가지고 계약을 할 것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같은지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?</a:t>
            </a:r>
          </a:p>
          <a:p>
            <a:pPr marL="514350" indent="-514350">
              <a:buAutoNum type="alphaUcPeriod" startAt="17"/>
            </a:pPr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AutoNum type="alphaUcPeriod"/>
            </a:pP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S.O.M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의 안무검색의 신선함은 대중들에게 주목 받을 만 합니다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그 주목 받는 어플을 주목 받는 연예인이 사용하게 된다면 그 홍보 효과는 배가 될 것입니다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2ED4CC-9545-4E22-B8FD-3379B84F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98" y="3659741"/>
            <a:ext cx="2745777" cy="27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1726616-DB23-4C1B-BF26-589558577BA5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 cstate="print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16300" r="7087" b="14497"/>
          <a:stretch/>
        </p:blipFill>
        <p:spPr bwMode="auto">
          <a:xfrm rot="21392192">
            <a:off x="1778780" y="4443511"/>
            <a:ext cx="506514" cy="10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11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9757" y="1593738"/>
            <a:ext cx="10752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Q</a:t>
            </a:r>
            <a:r>
              <a:rPr lang="ko-KR" altLang="en-US" sz="2400" dirty="0"/>
              <a:t>. 해외 음악도 검색 대상에 넣을 계획이 있는지</a:t>
            </a:r>
            <a:r>
              <a:rPr lang="en-US" altLang="ko-KR" sz="2400" dirty="0"/>
              <a:t>?</a:t>
            </a:r>
            <a:endParaRPr lang="ko-KR" altLang="en-US" sz="2400" dirty="0"/>
          </a:p>
          <a:p>
            <a:endParaRPr lang="en-US" altLang="ko-KR" sz="2400" dirty="0"/>
          </a:p>
          <a:p>
            <a:pPr marL="342900" indent="-342900">
              <a:buAutoNum type="alphaUcPeriod"/>
            </a:pPr>
            <a:r>
              <a:rPr lang="ko-KR" altLang="en-US" sz="2400" dirty="0"/>
              <a:t>해외음악에는 곡마다 유명한 포인트 안무가 잘 없지만 해외 음악 시장도 점점 변하고 있는 만큼 해외 음악 시장에도  </a:t>
            </a:r>
            <a:r>
              <a:rPr lang="en-US" altLang="ko-KR" sz="2400" dirty="0"/>
              <a:t>K-POP </a:t>
            </a:r>
            <a:r>
              <a:rPr lang="ko-KR" altLang="en-US" sz="2400" dirty="0"/>
              <a:t>같은 안무가 나오게 되면 서비스 할 생각이 있습니다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11266" name="Picture 2" descr="마이클 잭슨 춤 이미지 검색결과">
            <a:extLst>
              <a:ext uri="{FF2B5EF4-FFF2-40B4-BE49-F238E27FC236}">
                <a16:creationId xmlns:a16="http://schemas.microsoft.com/office/drawing/2014/main" id="{67AE380A-9161-4162-B92E-6107B07C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71" y="3165882"/>
            <a:ext cx="4904903" cy="32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0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5662" y="325505"/>
            <a:ext cx="9775991" cy="724247"/>
          </a:xfrm>
        </p:spPr>
        <p:txBody>
          <a:bodyPr/>
          <a:lstStyle/>
          <a:p>
            <a:r>
              <a:rPr lang="ko-KR" altLang="en-US" sz="4800" dirty="0"/>
              <a:t>제안 배경 및 현황</a:t>
            </a:r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6946AF-4A9E-471D-8044-E2410FE22D2A}"/>
              </a:ext>
            </a:extLst>
          </p:cNvPr>
          <p:cNvSpPr txBox="1"/>
          <p:nvPr/>
        </p:nvSpPr>
        <p:spPr>
          <a:xfrm>
            <a:off x="7743536" y="2564853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K-POP</a:t>
            </a:r>
            <a:r>
              <a:rPr lang="ko-KR" altLang="en-US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 세계적으로 유행 중이다</a:t>
            </a:r>
            <a:r>
              <a:rPr lang="en-US" altLang="ko-KR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b="1" dirty="0">
              <a:solidFill>
                <a:srgbClr val="455E79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중독적인 멜로디 만이 아닌 안무 요소도 있다</a:t>
            </a:r>
            <a:r>
              <a:rPr lang="en-US" altLang="ko-KR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b="1" dirty="0">
              <a:solidFill>
                <a:srgbClr val="455E79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팬들의 기억 속엔 멜로디 만큼 중독적인 칼군무도 남아 있다</a:t>
            </a:r>
            <a:r>
              <a:rPr lang="en-US" altLang="ko-KR" b="1" dirty="0">
                <a:solidFill>
                  <a:srgbClr val="455E79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6F5357C0-0625-4317-B856-16B70DCD1B8E}"/>
              </a:ext>
            </a:extLst>
          </p:cNvPr>
          <p:cNvSpPr/>
          <p:nvPr/>
        </p:nvSpPr>
        <p:spPr>
          <a:xfrm>
            <a:off x="6870104" y="2564853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D519FFE-3242-4CF8-8B14-C545F2AD4A65}"/>
              </a:ext>
            </a:extLst>
          </p:cNvPr>
          <p:cNvSpPr/>
          <p:nvPr/>
        </p:nvSpPr>
        <p:spPr>
          <a:xfrm rot="10800000">
            <a:off x="11118382" y="4430061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독일 쾰른 광장 kpop 이미지 검색결과">
            <a:extLst>
              <a:ext uri="{FF2B5EF4-FFF2-40B4-BE49-F238E27FC236}">
                <a16:creationId xmlns:a16="http://schemas.microsoft.com/office/drawing/2014/main" id="{E63604A8-D24E-4D34-93A6-45C20F694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4" y="1687961"/>
            <a:ext cx="58102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AC9A43-F079-4F9D-99E1-4CE6D307F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19" y="5234858"/>
            <a:ext cx="5178828" cy="86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3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BEF731-A4CE-47DD-B7E8-C950DE54A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12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68D57-D736-4A5C-8581-7A5424F7FF3A}"/>
              </a:ext>
            </a:extLst>
          </p:cNvPr>
          <p:cNvSpPr txBox="1"/>
          <p:nvPr/>
        </p:nvSpPr>
        <p:spPr>
          <a:xfrm>
            <a:off x="335560" y="2087012"/>
            <a:ext cx="5760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Q. K-POP</a:t>
            </a:r>
            <a:r>
              <a:rPr lang="ko-KR" altLang="en-US" sz="2400" dirty="0"/>
              <a:t>의 향후 전망에 대해서 어떻게 생각하는지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r>
              <a:rPr lang="en-US" altLang="ko-KR" sz="2400" dirty="0"/>
              <a:t>A. K-POP</a:t>
            </a:r>
            <a:r>
              <a:rPr lang="ko-KR" altLang="en-US" sz="2400" dirty="0"/>
              <a:t>에서 인기는 </a:t>
            </a:r>
            <a:r>
              <a:rPr lang="en-US" altLang="ko-KR" sz="2400" dirty="0"/>
              <a:t>5</a:t>
            </a:r>
            <a:r>
              <a:rPr lang="ko-KR" altLang="en-US" sz="2400" dirty="0"/>
              <a:t>팀의 아이돌이 </a:t>
            </a:r>
            <a:r>
              <a:rPr lang="en-US" altLang="ko-KR" sz="2400" dirty="0"/>
              <a:t>50% </a:t>
            </a:r>
            <a:r>
              <a:rPr lang="ko-KR" altLang="en-US" sz="2400" dirty="0"/>
              <a:t>이상의 지분을 가지고 있어서 </a:t>
            </a:r>
            <a:r>
              <a:rPr lang="en-US" altLang="ko-KR" sz="2400" dirty="0"/>
              <a:t>K-POP </a:t>
            </a:r>
            <a:r>
              <a:rPr lang="ko-KR" altLang="en-US" sz="2400" dirty="0"/>
              <a:t>열풍을 계속 일으키기 위해서는 후발 주자들도 해외시장에 계속 진출 해야 한다고 생각합니다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2D7A1-C20B-4F7C-A7C0-90F6983F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95" y="2076475"/>
            <a:ext cx="4829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7C16F5-F2AE-4994-8317-A054152BA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A5F75-92E0-43B8-ADB0-BCF07AF94818}"/>
              </a:ext>
            </a:extLst>
          </p:cNvPr>
          <p:cNvSpPr txBox="1"/>
          <p:nvPr/>
        </p:nvSpPr>
        <p:spPr>
          <a:xfrm>
            <a:off x="503382" y="1916853"/>
            <a:ext cx="75964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어플 홍보 방식을 어떻게 할 것인지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r>
              <a:rPr lang="en-US" altLang="ko-KR" sz="2400" dirty="0"/>
              <a:t>A. </a:t>
            </a:r>
            <a:r>
              <a:rPr lang="ko-KR" altLang="en-US" sz="2400" dirty="0"/>
              <a:t>엔터테인먼트와 서로 홍보를 해주는 식으로 계약을 해서 음악을 홍보해주면 저희 어플리케이션을 해당 가수가 사용하는 모습을 </a:t>
            </a:r>
            <a:r>
              <a:rPr lang="en-US" altLang="ko-KR" sz="2400" dirty="0"/>
              <a:t>SNS</a:t>
            </a:r>
            <a:r>
              <a:rPr lang="ko-KR" altLang="en-US" sz="2400" dirty="0"/>
              <a:t>나 유튜브 상에 올려서 홍보하는 식으로 홍보를 할 생각입니다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FFFD8F6-65FA-47E6-B040-41201DC8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47" y="1678899"/>
            <a:ext cx="2859496" cy="474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9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B04D72-C16A-41F3-80CE-51C307C49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Q&amp;A 14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40FF0-AFB2-4FA6-90ED-B0C6AAB83D6F}"/>
              </a:ext>
            </a:extLst>
          </p:cNvPr>
          <p:cNvSpPr txBox="1"/>
          <p:nvPr/>
        </p:nvSpPr>
        <p:spPr>
          <a:xfrm>
            <a:off x="562123" y="1580051"/>
            <a:ext cx="74661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어플 내 음악 홍보 방식을 어떻게 할 것인지</a:t>
            </a:r>
            <a:r>
              <a:rPr lang="en-US" altLang="ko-KR" sz="2400" dirty="0"/>
              <a:t>?</a:t>
            </a:r>
          </a:p>
          <a:p>
            <a:endParaRPr lang="en-US" altLang="ko-KR" sz="2400" dirty="0"/>
          </a:p>
          <a:p>
            <a:pPr marL="342900" indent="-342900">
              <a:buAutoNum type="alphaUcPeriod"/>
            </a:pPr>
            <a:r>
              <a:rPr lang="ko-KR" altLang="en-US" sz="2400" dirty="0"/>
              <a:t>어플 내에 팝업이나 광고 배너를 사용해서 해당 음악을 들을 수 있도록 연계하는 식으로 할 생각입니다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0CD843-3184-4B61-AF51-8E8ADF57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859" y="1580051"/>
            <a:ext cx="23925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1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0735" y="339509"/>
            <a:ext cx="9434870" cy="724247"/>
          </a:xfrm>
        </p:spPr>
        <p:txBody>
          <a:bodyPr>
            <a:normAutofit/>
          </a:bodyPr>
          <a:lstStyle/>
          <a:p>
            <a:r>
              <a:rPr lang="ko-KR" altLang="en-US" sz="4200" dirty="0"/>
              <a:t>기존 기술 및 서비스</a:t>
            </a:r>
            <a:endParaRPr lang="en-US" sz="4200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72CB2D3-935B-498B-95B4-BACF1421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21" y="2450347"/>
            <a:ext cx="2441334" cy="215964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C8D9085-D31F-4121-9175-37A6072A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4449"/>
            <a:ext cx="5131377" cy="17154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10177A4-61F3-48FB-ABF9-DAC3B26C499D}"/>
              </a:ext>
            </a:extLst>
          </p:cNvPr>
          <p:cNvSpPr txBox="1"/>
          <p:nvPr/>
        </p:nvSpPr>
        <p:spPr>
          <a:xfrm>
            <a:off x="414467" y="3068629"/>
            <a:ext cx="53143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2. </a:t>
            </a:r>
            <a:r>
              <a:rPr lang="ko-KR" altLang="en-US" sz="2000" b="1" dirty="0">
                <a:cs typeface="Arial" pitchFamily="34" charset="0"/>
              </a:rPr>
              <a:t>음성을 통한 음악 검색 서비스</a:t>
            </a:r>
            <a:endParaRPr lang="en-US" altLang="ko-KR" sz="2000" b="1" dirty="0"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altLang="ko-KR" sz="1500" b="1" dirty="0">
              <a:cs typeface="Arial" pitchFamily="34" charset="0"/>
            </a:endParaRPr>
          </a:p>
          <a:p>
            <a:r>
              <a:rPr lang="ko-KR" altLang="en-US" sz="1500" dirty="0">
                <a:cs typeface="Arial" pitchFamily="34" charset="0"/>
              </a:rPr>
              <a:t>소음이 심한 경우에는 사용하지 못하며 검색하는 동안 본인이 검색하는 음악이 계속 나오고 있어야 한다</a:t>
            </a:r>
            <a:r>
              <a:rPr lang="en-US" altLang="ko-KR" sz="1500" dirty="0">
                <a:cs typeface="Arial" pitchFamily="34" charset="0"/>
              </a:rPr>
              <a:t>.</a:t>
            </a:r>
            <a:endParaRPr lang="ko-KR" altLang="en-US" sz="1500" dirty="0"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A8B0A4-955F-489F-9A9C-D9130FA0C99B}"/>
              </a:ext>
            </a:extLst>
          </p:cNvPr>
          <p:cNvSpPr txBox="1"/>
          <p:nvPr/>
        </p:nvSpPr>
        <p:spPr>
          <a:xfrm>
            <a:off x="414467" y="4791807"/>
            <a:ext cx="42867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3. </a:t>
            </a:r>
            <a:r>
              <a:rPr lang="ko-KR" altLang="en-US" sz="2000" b="1" dirty="0">
                <a:cs typeface="Arial" pitchFamily="34" charset="0"/>
              </a:rPr>
              <a:t>가사를 통한 음악 검색 서비스</a:t>
            </a:r>
            <a:endParaRPr lang="en-US" altLang="ko-KR" sz="2000" b="1" dirty="0">
              <a:cs typeface="Arial" pitchFamily="34" charset="0"/>
            </a:endParaRPr>
          </a:p>
          <a:p>
            <a:endParaRPr lang="en-US" altLang="ko-KR" sz="1500" b="1" dirty="0">
              <a:cs typeface="Arial" pitchFamily="34" charset="0"/>
            </a:endParaRPr>
          </a:p>
          <a:p>
            <a:r>
              <a:rPr lang="ko-KR" altLang="en-US" sz="1500" dirty="0">
                <a:cs typeface="Arial" pitchFamily="34" charset="0"/>
              </a:rPr>
              <a:t>한국어가 익숙하지 않은 외국인은 사용이 불가능하다</a:t>
            </a:r>
            <a:r>
              <a:rPr lang="en-US" altLang="ko-KR" sz="1500" dirty="0">
                <a:cs typeface="Arial" pitchFamily="34" charset="0"/>
              </a:rPr>
              <a:t>.</a:t>
            </a:r>
            <a:endParaRPr lang="ko-KR" altLang="en-US" sz="1500" dirty="0"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27741-D241-42AB-BD04-C33451B6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51817"/>
            <a:ext cx="527685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39269-EE89-440F-93A0-24E05EF7F397}"/>
              </a:ext>
            </a:extLst>
          </p:cNvPr>
          <p:cNvSpPr txBox="1"/>
          <p:nvPr/>
        </p:nvSpPr>
        <p:spPr>
          <a:xfrm>
            <a:off x="414467" y="1519889"/>
            <a:ext cx="53143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1. </a:t>
            </a:r>
            <a:r>
              <a:rPr lang="ko-KR" altLang="en-US" sz="2000" b="1" dirty="0">
                <a:cs typeface="Arial" pitchFamily="34" charset="0"/>
              </a:rPr>
              <a:t>제목</a:t>
            </a:r>
            <a:r>
              <a:rPr lang="en-US" altLang="ko-KR" sz="2000" b="1" dirty="0">
                <a:cs typeface="Arial" pitchFamily="34" charset="0"/>
              </a:rPr>
              <a:t>, </a:t>
            </a:r>
            <a:r>
              <a:rPr lang="ko-KR" altLang="en-US" sz="2000" b="1" dirty="0">
                <a:cs typeface="Arial" pitchFamily="34" charset="0"/>
              </a:rPr>
              <a:t>가수를 통한 음악 검색 서비스</a:t>
            </a:r>
            <a:endParaRPr lang="en-US" altLang="ko-KR" sz="2000" b="1" dirty="0">
              <a:cs typeface="Arial" pitchFamily="34" charset="0"/>
            </a:endParaRPr>
          </a:p>
          <a:p>
            <a:pPr marL="457200" indent="-457200">
              <a:buAutoNum type="arabicPeriod"/>
            </a:pPr>
            <a:endParaRPr lang="en-US" altLang="ko-KR" sz="1500" b="1" dirty="0">
              <a:cs typeface="Arial" pitchFamily="34" charset="0"/>
            </a:endParaRPr>
          </a:p>
          <a:p>
            <a:r>
              <a:rPr lang="ko-KR" altLang="en-US" sz="1500" dirty="0">
                <a:cs typeface="Arial" pitchFamily="34" charset="0"/>
              </a:rPr>
              <a:t>음악의 멜로디만 기억한채 제목이나 가수를 정확하게 알지 못하면 검색할 수 없다</a:t>
            </a:r>
            <a:r>
              <a:rPr lang="en-US" altLang="ko-KR" sz="1500" dirty="0">
                <a:cs typeface="Arial" pitchFamily="34" charset="0"/>
              </a:rPr>
              <a:t>.</a:t>
            </a:r>
            <a:endParaRPr lang="ko-KR" altLang="en-US" sz="1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8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5662" y="325505"/>
            <a:ext cx="9775991" cy="724247"/>
          </a:xfrm>
        </p:spPr>
        <p:txBody>
          <a:bodyPr/>
          <a:lstStyle/>
          <a:p>
            <a:r>
              <a:rPr lang="ko-KR" altLang="en-US" sz="4800" dirty="0"/>
              <a:t>소비자 분석</a:t>
            </a:r>
            <a:endParaRPr lang="en-US" sz="4800" dirty="0"/>
          </a:p>
        </p:txBody>
      </p:sp>
      <p:sp>
        <p:nvSpPr>
          <p:cNvPr id="19" name="Round Same Side Corner Rectangle 8">
            <a:extLst>
              <a:ext uri="{FF2B5EF4-FFF2-40B4-BE49-F238E27FC236}">
                <a16:creationId xmlns:a16="http://schemas.microsoft.com/office/drawing/2014/main" id="{F7AB1C88-9D15-46C4-99C2-D159BD813132}"/>
              </a:ext>
            </a:extLst>
          </p:cNvPr>
          <p:cNvSpPr/>
          <p:nvPr/>
        </p:nvSpPr>
        <p:spPr>
          <a:xfrm>
            <a:off x="667420" y="5601469"/>
            <a:ext cx="665157" cy="78970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ound Same Side Corner Rectangle 8">
            <a:extLst>
              <a:ext uri="{FF2B5EF4-FFF2-40B4-BE49-F238E27FC236}">
                <a16:creationId xmlns:a16="http://schemas.microsoft.com/office/drawing/2014/main" id="{F7AB1C88-9D15-46C4-99C2-D159BD813132}"/>
              </a:ext>
            </a:extLst>
          </p:cNvPr>
          <p:cNvSpPr/>
          <p:nvPr/>
        </p:nvSpPr>
        <p:spPr>
          <a:xfrm>
            <a:off x="659991" y="4430948"/>
            <a:ext cx="665157" cy="78970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469" y="5530810"/>
            <a:ext cx="8591060" cy="931026"/>
          </a:xfrm>
          <a:prstGeom prst="round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5953" y="4498147"/>
            <a:ext cx="802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YouTube</a:t>
            </a:r>
            <a:r>
              <a:rPr lang="ko-KR" altLang="en-US" dirty="0"/>
              <a:t>나 </a:t>
            </a:r>
            <a:r>
              <a:rPr lang="en-US" altLang="ko-KR" dirty="0" err="1"/>
              <a:t>TikTok</a:t>
            </a:r>
            <a:r>
              <a:rPr lang="ko-KR" altLang="en-US" dirty="0"/>
              <a:t>등 </a:t>
            </a:r>
            <a:r>
              <a:rPr lang="en-US" altLang="ko-KR" dirty="0"/>
              <a:t>SNS </a:t>
            </a:r>
            <a:r>
              <a:rPr lang="ko-KR" altLang="en-US" dirty="0"/>
              <a:t>상에 급상승 중인 </a:t>
            </a:r>
            <a:r>
              <a:rPr lang="en-US" altLang="ko-KR" dirty="0"/>
              <a:t>K-POP </a:t>
            </a:r>
            <a:r>
              <a:rPr lang="ko-KR" altLang="en-US" dirty="0"/>
              <a:t>안무에 관심이 있는 사람</a:t>
            </a:r>
            <a:r>
              <a:rPr lang="en-US" altLang="ko-KR" dirty="0"/>
              <a:t>, K-POP </a:t>
            </a:r>
            <a:r>
              <a:rPr lang="ko-KR" altLang="en-US" dirty="0"/>
              <a:t>안무를 배우고 싶은 사람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00469" y="4360289"/>
            <a:ext cx="8591060" cy="931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126444" y="5698780"/>
            <a:ext cx="726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K-POP</a:t>
            </a:r>
            <a:r>
              <a:rPr lang="ko-KR" altLang="en-US" dirty="0"/>
              <a:t>에 관심이 많지만</a:t>
            </a:r>
            <a:r>
              <a:rPr lang="en-US" altLang="ko-KR" dirty="0"/>
              <a:t>, </a:t>
            </a:r>
            <a:r>
              <a:rPr lang="ko-KR" altLang="en-US" dirty="0"/>
              <a:t>언어장벽때문에 곡 정보를 찾기 힘들어 하는 해외 </a:t>
            </a:r>
            <a:r>
              <a:rPr lang="en-US" altLang="ko-KR" dirty="0"/>
              <a:t>K-POP </a:t>
            </a:r>
            <a:r>
              <a:rPr lang="ko-KR" altLang="en-US" dirty="0"/>
              <a:t>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6A0CC-BE10-46A0-9CA2-56DBEB83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529692"/>
            <a:ext cx="4804031" cy="261142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40A9843-612A-441C-B2AC-0D1F58D2F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77" y="1710080"/>
            <a:ext cx="4102290" cy="22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83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활용 기술 및 실현 방안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ED8BBC-A235-42AD-9878-8E750933FA12}"/>
              </a:ext>
            </a:extLst>
          </p:cNvPr>
          <p:cNvSpPr txBox="1"/>
          <p:nvPr/>
        </p:nvSpPr>
        <p:spPr>
          <a:xfrm>
            <a:off x="10225619" y="2768647"/>
            <a:ext cx="1721418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음악 정보 출력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FEABC1-6CFC-436B-AED7-73F26ED6E7C7}"/>
              </a:ext>
            </a:extLst>
          </p:cNvPr>
          <p:cNvSpPr txBox="1"/>
          <p:nvPr/>
        </p:nvSpPr>
        <p:spPr>
          <a:xfrm>
            <a:off x="10067142" y="4304029"/>
            <a:ext cx="203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입력한 안무 영상이 나오는 음악 정보가 출력된다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DE50B-FBFB-4A77-9248-8C798104470A}"/>
              </a:ext>
            </a:extLst>
          </p:cNvPr>
          <p:cNvSpPr txBox="1"/>
          <p:nvPr/>
        </p:nvSpPr>
        <p:spPr>
          <a:xfrm>
            <a:off x="7213482" y="3287881"/>
            <a:ext cx="30776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데이터베이스에서 음악 정보 검색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96F4C-F44F-4570-A1CC-444D5F5281A8}"/>
              </a:ext>
            </a:extLst>
          </p:cNvPr>
          <p:cNvSpPr txBox="1"/>
          <p:nvPr/>
        </p:nvSpPr>
        <p:spPr>
          <a:xfrm>
            <a:off x="7554606" y="4308999"/>
            <a:ext cx="2395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데이터베이스에서 해당 음악 정보를 검색한다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03420-BD0A-42DC-96D2-66CDAB31559D}"/>
              </a:ext>
            </a:extLst>
          </p:cNvPr>
          <p:cNvSpPr txBox="1"/>
          <p:nvPr/>
        </p:nvSpPr>
        <p:spPr>
          <a:xfrm>
            <a:off x="4853474" y="2791377"/>
            <a:ext cx="2500170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안무가 나오는 음악 검출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2E717-009D-49F3-89FF-FB2BFF3CB923}"/>
              </a:ext>
            </a:extLst>
          </p:cNvPr>
          <p:cNvSpPr txBox="1"/>
          <p:nvPr/>
        </p:nvSpPr>
        <p:spPr>
          <a:xfrm>
            <a:off x="4825722" y="4290620"/>
            <a:ext cx="251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미리 학습된 모델 내에서 관절의 움직임을 통해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해당 안무가 나오는 음악 검출한다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EA39F-F55C-4CE3-9A1A-ADF373428CA8}"/>
              </a:ext>
            </a:extLst>
          </p:cNvPr>
          <p:cNvSpPr txBox="1"/>
          <p:nvPr/>
        </p:nvSpPr>
        <p:spPr>
          <a:xfrm>
            <a:off x="602672" y="2854342"/>
            <a:ext cx="1257874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영상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D7FDD-D03C-4148-B776-487388C72DE4}"/>
              </a:ext>
            </a:extLst>
          </p:cNvPr>
          <p:cNvSpPr txBox="1"/>
          <p:nvPr/>
        </p:nvSpPr>
        <p:spPr>
          <a:xfrm>
            <a:off x="301430" y="4290620"/>
            <a:ext cx="208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궁금한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K-POP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안무에 대해 영상을 입력한다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778D1-836B-4AA3-9556-3DBC1107D343}"/>
              </a:ext>
            </a:extLst>
          </p:cNvPr>
          <p:cNvSpPr txBox="1"/>
          <p:nvPr/>
        </p:nvSpPr>
        <p:spPr>
          <a:xfrm>
            <a:off x="2192869" y="3157925"/>
            <a:ext cx="2395361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입력 영상 관절 인식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9E118-19C0-4676-800E-F0D5609ED802}"/>
              </a:ext>
            </a:extLst>
          </p:cNvPr>
          <p:cNvSpPr txBox="1"/>
          <p:nvPr/>
        </p:nvSpPr>
        <p:spPr>
          <a:xfrm>
            <a:off x="2192869" y="4285516"/>
            <a:ext cx="239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입력으로 받은 데이터를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객체 검출 모델과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OpenPose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사용하여 관절 위치를 검출한다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AA39D8B1-AA3E-4653-B4FE-6D68224CB3E3}"/>
              </a:ext>
            </a:extLst>
          </p:cNvPr>
          <p:cNvSpPr/>
          <p:nvPr/>
        </p:nvSpPr>
        <p:spPr>
          <a:xfrm rot="18900000">
            <a:off x="4596082" y="2699530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9" name="Rectangle 36">
            <a:extLst>
              <a:ext uri="{FF2B5EF4-FFF2-40B4-BE49-F238E27FC236}">
                <a16:creationId xmlns:a16="http://schemas.microsoft.com/office/drawing/2014/main" id="{152FBFE3-C6DF-49A4-A278-5437726D01EF}"/>
              </a:ext>
            </a:extLst>
          </p:cNvPr>
          <p:cNvSpPr/>
          <p:nvPr/>
        </p:nvSpPr>
        <p:spPr>
          <a:xfrm>
            <a:off x="239370" y="2831207"/>
            <a:ext cx="363302" cy="32671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Oval 66">
            <a:extLst>
              <a:ext uri="{FF2B5EF4-FFF2-40B4-BE49-F238E27FC236}">
                <a16:creationId xmlns:a16="http://schemas.microsoft.com/office/drawing/2014/main" id="{717B1892-4CD3-4D62-9EE2-37EC20B853E0}"/>
              </a:ext>
            </a:extLst>
          </p:cNvPr>
          <p:cNvSpPr/>
          <p:nvPr/>
        </p:nvSpPr>
        <p:spPr>
          <a:xfrm rot="20700000">
            <a:off x="6891002" y="3287056"/>
            <a:ext cx="467238" cy="355713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Round Same Side Corner Rectangle 8">
            <a:extLst>
              <a:ext uri="{FF2B5EF4-FFF2-40B4-BE49-F238E27FC236}">
                <a16:creationId xmlns:a16="http://schemas.microsoft.com/office/drawing/2014/main" id="{F7AB1C88-9D15-46C4-99C2-D159BD813132}"/>
              </a:ext>
            </a:extLst>
          </p:cNvPr>
          <p:cNvSpPr/>
          <p:nvPr/>
        </p:nvSpPr>
        <p:spPr>
          <a:xfrm>
            <a:off x="2249651" y="3087578"/>
            <a:ext cx="251302" cy="441734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88DB1FAA-AF28-4213-9077-780E3E111F6C}"/>
              </a:ext>
            </a:extLst>
          </p:cNvPr>
          <p:cNvSpPr/>
          <p:nvPr/>
        </p:nvSpPr>
        <p:spPr>
          <a:xfrm>
            <a:off x="9599182" y="2316695"/>
            <a:ext cx="552734" cy="80223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36C1767-A426-4721-B465-3BF5D277DDB5}"/>
              </a:ext>
            </a:extLst>
          </p:cNvPr>
          <p:cNvSpPr/>
          <p:nvPr/>
        </p:nvSpPr>
        <p:spPr>
          <a:xfrm>
            <a:off x="310393" y="3847639"/>
            <a:ext cx="11586332" cy="240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A1361-3F7A-458F-8D5F-16FE7315363B}"/>
              </a:ext>
            </a:extLst>
          </p:cNvPr>
          <p:cNvSpPr txBox="1"/>
          <p:nvPr/>
        </p:nvSpPr>
        <p:spPr>
          <a:xfrm>
            <a:off x="301430" y="1552968"/>
            <a:ext cx="5314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5</a:t>
            </a:r>
            <a:r>
              <a:rPr lang="ko-KR" altLang="en-US" sz="2000" b="1" dirty="0">
                <a:cs typeface="Arial" pitchFamily="34" charset="0"/>
              </a:rPr>
              <a:t>단계 구성</a:t>
            </a:r>
            <a:endParaRPr lang="ko-KR" altLang="en-US" sz="1500" dirty="0">
              <a:cs typeface="Arial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D5AA1A-7878-4C03-8337-92A86B5CA7C5}"/>
              </a:ext>
            </a:extLst>
          </p:cNvPr>
          <p:cNvCxnSpPr>
            <a:cxnSpLocks/>
          </p:cNvCxnSpPr>
          <p:nvPr/>
        </p:nvCxnSpPr>
        <p:spPr>
          <a:xfrm>
            <a:off x="1182848" y="3688831"/>
            <a:ext cx="0" cy="5441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10AC7D5-51D5-47F2-819E-51DCEC4AF9A8}"/>
              </a:ext>
            </a:extLst>
          </p:cNvPr>
          <p:cNvCxnSpPr>
            <a:cxnSpLocks/>
          </p:cNvCxnSpPr>
          <p:nvPr/>
        </p:nvCxnSpPr>
        <p:spPr>
          <a:xfrm>
            <a:off x="3390550" y="3688831"/>
            <a:ext cx="0" cy="5441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B81BEAE-F089-4E03-A9B4-5264383C0A90}"/>
              </a:ext>
            </a:extLst>
          </p:cNvPr>
          <p:cNvCxnSpPr>
            <a:cxnSpLocks/>
          </p:cNvCxnSpPr>
          <p:nvPr/>
        </p:nvCxnSpPr>
        <p:spPr>
          <a:xfrm>
            <a:off x="6089009" y="3635755"/>
            <a:ext cx="0" cy="5441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8EC027-295E-40A5-9972-075E12D63D10}"/>
              </a:ext>
            </a:extLst>
          </p:cNvPr>
          <p:cNvCxnSpPr>
            <a:cxnSpLocks/>
          </p:cNvCxnSpPr>
          <p:nvPr/>
        </p:nvCxnSpPr>
        <p:spPr>
          <a:xfrm>
            <a:off x="8750304" y="3687547"/>
            <a:ext cx="1981" cy="4860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98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ACA38A1-B2D9-40A6-9D1F-E1A1298E0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예상 시연 영상</a:t>
            </a:r>
          </a:p>
        </p:txBody>
      </p:sp>
      <p:pic>
        <p:nvPicPr>
          <p:cNvPr id="4" name="bandicam_2021-02-15_02-17-09-489">
            <a:hlinkClick r:id="" action="ppaction://media"/>
            <a:extLst>
              <a:ext uri="{FF2B5EF4-FFF2-40B4-BE49-F238E27FC236}">
                <a16:creationId xmlns:a16="http://schemas.microsoft.com/office/drawing/2014/main" id="{907BC581-81F0-4F38-B754-3EB9792A0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8283" y="1459834"/>
            <a:ext cx="2410559" cy="4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8E9BED3-7BFA-45F3-B059-311FC7E96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4E9720-9463-4596-8220-B2A6F74CEF6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121" y="2280208"/>
            <a:ext cx="1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FCF74C-4DCC-414A-84E6-994B72FD13A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86" y="2282131"/>
            <a:ext cx="1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6EC59C-CDD4-4270-A1AE-2007F78A2D2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451" y="2280208"/>
            <a:ext cx="1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72B857C-092D-41E9-9BC1-59798B77F2F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0" y="2280208"/>
            <a:ext cx="1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C02006-3A9B-4EA8-B85C-FE4C4D9EECCC}"/>
              </a:ext>
            </a:extLst>
          </p:cNvPr>
          <p:cNvSpPr txBox="1"/>
          <p:nvPr/>
        </p:nvSpPr>
        <p:spPr>
          <a:xfrm>
            <a:off x="1147708" y="177654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홈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FDAE9-71AD-4774-90CE-5ACC49C4DF68}"/>
              </a:ext>
            </a:extLst>
          </p:cNvPr>
          <p:cNvSpPr txBox="1"/>
          <p:nvPr/>
        </p:nvSpPr>
        <p:spPr>
          <a:xfrm>
            <a:off x="3885393" y="17765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영상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B93D6-A5AE-454D-8271-0F491836A921}"/>
              </a:ext>
            </a:extLst>
          </p:cNvPr>
          <p:cNvSpPr txBox="1"/>
          <p:nvPr/>
        </p:nvSpPr>
        <p:spPr>
          <a:xfrm>
            <a:off x="6616885" y="177654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음악 정보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13E52C-0C40-4702-B09F-70CB40D8F675}"/>
              </a:ext>
            </a:extLst>
          </p:cNvPr>
          <p:cNvSpPr txBox="1"/>
          <p:nvPr/>
        </p:nvSpPr>
        <p:spPr>
          <a:xfrm>
            <a:off x="9367887" y="1633877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플레이리스트 추가</a:t>
            </a:r>
            <a:endParaRPr lang="en-US" altLang="ko-KR" dirty="0"/>
          </a:p>
          <a:p>
            <a:pPr algn="ctr"/>
            <a:r>
              <a:rPr lang="ko-KR" altLang="en-US" dirty="0"/>
              <a:t>및 음악 재생</a:t>
            </a:r>
          </a:p>
        </p:txBody>
      </p:sp>
    </p:spTree>
    <p:extLst>
      <p:ext uri="{BB962C8B-B14F-4D97-AF65-F5344CB8AC3E}">
        <p14:creationId xmlns:p14="http://schemas.microsoft.com/office/powerpoint/2010/main" val="388925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ACA38A1-B2D9-40A6-9D1F-E1A1298E0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모델 학습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CAA8C-7DDB-4A58-955B-2AD299628578}"/>
              </a:ext>
            </a:extLst>
          </p:cNvPr>
          <p:cNvSpPr txBox="1"/>
          <p:nvPr/>
        </p:nvSpPr>
        <p:spPr>
          <a:xfrm>
            <a:off x="1669091" y="2447590"/>
            <a:ext cx="70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ED04B9-D71C-4BF8-9F5C-D4A10F580698}"/>
              </a:ext>
            </a:extLst>
          </p:cNvPr>
          <p:cNvSpPr/>
          <p:nvPr/>
        </p:nvSpPr>
        <p:spPr>
          <a:xfrm>
            <a:off x="0" y="1802674"/>
            <a:ext cx="12192000" cy="3931699"/>
          </a:xfrm>
          <a:prstGeom prst="rect">
            <a:avLst/>
          </a:prstGeom>
          <a:noFill/>
          <a:ln w="38100">
            <a:solidFill>
              <a:srgbClr val="87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A2E3D7-CBA1-44EF-94FA-7BCD446C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86" y="3186891"/>
            <a:ext cx="24098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C8420A-25E5-4E55-A4F3-F723353A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81" y="3122902"/>
            <a:ext cx="1936984" cy="22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965B91-C035-4A61-8D96-2E1BE31DC7BE}"/>
              </a:ext>
            </a:extLst>
          </p:cNvPr>
          <p:cNvSpPr txBox="1"/>
          <p:nvPr/>
        </p:nvSpPr>
        <p:spPr>
          <a:xfrm>
            <a:off x="3899905" y="2039829"/>
            <a:ext cx="203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바운딩</a:t>
            </a:r>
            <a:r>
              <a:rPr lang="ko-KR" altLang="en-US" dirty="0"/>
              <a:t> 박스 및 관절 추출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2B6081-36AA-490C-81D3-585767BD79DB}"/>
              </a:ext>
            </a:extLst>
          </p:cNvPr>
          <p:cNvSpPr txBox="1"/>
          <p:nvPr/>
        </p:nvSpPr>
        <p:spPr>
          <a:xfrm>
            <a:off x="6695263" y="2171617"/>
            <a:ext cx="15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관절 연결 이미지 추출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4E131-01E2-4331-A25B-D323BBA8E134}"/>
              </a:ext>
            </a:extLst>
          </p:cNvPr>
          <p:cNvSpPr txBox="1"/>
          <p:nvPr/>
        </p:nvSpPr>
        <p:spPr>
          <a:xfrm>
            <a:off x="9519476" y="2360490"/>
            <a:ext cx="88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CRNN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CA4BB-7654-4528-B96F-85B2E488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05" y="2975953"/>
            <a:ext cx="2097610" cy="249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608322D-FB67-48D3-B182-8107D0FC2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2" y="3371174"/>
            <a:ext cx="3061063" cy="172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3653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87ADDB"/>
        </a:solidFill>
      </a:spPr>
      <a:bodyPr wrap="square" lIns="36000" tIns="0" rIns="36000" bIns="0" rtlCol="0">
        <a:spAutoFit/>
      </a:bodyPr>
      <a:lstStyle>
        <a:defPPr algn="ctr">
          <a:defRPr sz="4000" dirty="0" smtClean="0">
            <a:latin typeface="HY헤드라인M" panose="02030600000101010101" pitchFamily="18" charset="-127"/>
            <a:ea typeface="HY헤드라인M" panose="02030600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1168</Words>
  <Application>Microsoft Office PowerPoint</Application>
  <PresentationFormat>와이드스크린</PresentationFormat>
  <Paragraphs>184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Arial Unicode MS</vt:lpstr>
      <vt:lpstr>HY중고딕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김 경수</cp:lastModifiedBy>
  <cp:revision>303</cp:revision>
  <dcterms:created xsi:type="dcterms:W3CDTF">2018-04-24T17:14:44Z</dcterms:created>
  <dcterms:modified xsi:type="dcterms:W3CDTF">2021-02-18T04:54:50Z</dcterms:modified>
</cp:coreProperties>
</file>